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7" r:id="rId2"/>
    <p:sldId id="281" r:id="rId3"/>
    <p:sldId id="283" r:id="rId4"/>
    <p:sldId id="284" r:id="rId5"/>
    <p:sldId id="291" r:id="rId6"/>
    <p:sldId id="292" r:id="rId7"/>
    <p:sldId id="299" r:id="rId8"/>
    <p:sldId id="293" r:id="rId9"/>
    <p:sldId id="300" r:id="rId10"/>
    <p:sldId id="301" r:id="rId11"/>
    <p:sldId id="295" r:id="rId12"/>
    <p:sldId id="302" r:id="rId13"/>
    <p:sldId id="303" r:id="rId14"/>
    <p:sldId id="304" r:id="rId15"/>
    <p:sldId id="305" r:id="rId16"/>
    <p:sldId id="308" r:id="rId17"/>
    <p:sldId id="309" r:id="rId18"/>
    <p:sldId id="296" r:id="rId19"/>
    <p:sldId id="310" r:id="rId20"/>
    <p:sldId id="311" r:id="rId21"/>
    <p:sldId id="312" r:id="rId22"/>
    <p:sldId id="313" r:id="rId23"/>
    <p:sldId id="314" r:id="rId24"/>
    <p:sldId id="294" r:id="rId25"/>
    <p:sldId id="297" r:id="rId26"/>
    <p:sldId id="298" r:id="rId27"/>
    <p:sldId id="2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529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923BF9C-B8E3-C643-5742-99D59284D0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A7C31D-4A21-EB6C-1FE7-8A14E33C7C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23D2E-18B3-49FF-A04E-13BB2C4B75AA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AAF80E-3CE9-BDDD-35C5-EE4B029A01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0330A11-7558-3709-4F00-A4E756FE8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51CD5-7A5C-4082-9A17-7825F25689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820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DFE4C-D735-4410-A3C1-33A3825E5217}" type="datetimeFigureOut">
              <a:rPr lang="ru-RU" smtClean="0"/>
              <a:t>19.01.2024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D8E03-3F9D-441D-A10A-57FC27A8D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1690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D8E03-3F9D-441D-A10A-57FC27A8DCA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21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D445D-0ED9-4341-8ECE-3D6646A7F613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487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C4306-C4E6-44A2-9AB3-25037C9789CC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3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964A-F5C6-41A1-BD99-B441E4419692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5562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B4C3-7BBE-4926-ABC0-823ABB63AAEC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575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007E2-A70F-4E32-A6A3-0E0489EFA267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1669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6462-E4FA-4559-AD61-9DF3119D2731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802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A4ED8-D2E4-4CB8-A2D2-F9E77EE76589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051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A83BD-DD39-4676-B7C5-219FC2557B23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008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74274-E804-4925-B54E-9D421E6A9286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17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A8E6-4C2E-46C0-B00A-D7F379B74268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29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5CF61-600F-4D1F-B090-20FF2EDFACE1}" type="datetime1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978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210D-0776-4CF0-BA0A-8D12F6C66A89}" type="datetime1">
              <a:rPr lang="ru-RU" smtClean="0"/>
              <a:t>19.01.2024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02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16DE2-1375-4732-9A71-68C82246B220}" type="datetime1">
              <a:rPr lang="ru-RU" smtClean="0"/>
              <a:t>19.01.2024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26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DB269-A91A-4055-AEC0-24A89A412124}" type="datetime1">
              <a:rPr lang="ru-RU" smtClean="0"/>
              <a:t>19.01.2024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49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39B8E-423C-4D78-A1C6-E36FBBE8F59F}" type="datetime1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54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3397-840D-439C-8913-F82EB6933CE1}" type="datetime1">
              <a:rPr lang="ru-RU" smtClean="0"/>
              <a:t>19.01.2024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79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A8239-E2E0-4067-8BC4-C63B8D053F4B}" type="datetime1">
              <a:rPr lang="ru-RU" smtClean="0"/>
              <a:t>19.01.2024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AA01664-6582-4CAD-B5C2-DE50A94307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65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file.net/preview/7001230/page:4/" TargetMode="External"/><Relationship Id="rId2" Type="http://schemas.openxmlformats.org/officeDocument/2006/relationships/hyperlink" Target="https://studopedia.ru/26_27033_ponyatie-Web-sayt-klassifikatsiya-i-harakteristika-saytov-razlichnogo-naznacheniya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estengineer.ru/use-case-diagram/" TargetMode="External"/><Relationship Id="rId4" Type="http://schemas.openxmlformats.org/officeDocument/2006/relationships/hyperlink" Target="https://autolabel-01.ru/osnovnye-trebovanija-k-veb-sajtu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12521" y="599296"/>
            <a:ext cx="9070924" cy="207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ru-RU" sz="14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МИНИСТЕРСТВО СЕЛЬСКОГО ХОЗЯЙСТВА РОССИЙСКОЙ ФЕДЕРАЦИИ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050" cap="all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rPr>
              <a:t>Федеральное государственное Бюджетное образовательное учреждение высшего образования</a:t>
            </a:r>
            <a:endParaRPr lang="ru-RU" sz="1050" dirty="0">
              <a:solidFill>
                <a:schemeClr val="tx1"/>
              </a:solidFill>
              <a:latin typeface="Times New Roman"/>
              <a:ea typeface="Times New Roman"/>
              <a:cs typeface="Times New Roman"/>
            </a:endParaRPr>
          </a:p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Российский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Государственный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Аграрный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МСХА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имени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К.А.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Тимирязева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ru-RU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866"/>
              </a:lnSpc>
              <a:spcBef>
                <a:spcPct val="0"/>
              </a:spcBef>
            </a:pPr>
            <a:endParaRPr lang="en-US" sz="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866"/>
              </a:lnSpc>
              <a:spcBef>
                <a:spcPct val="0"/>
              </a:spcBef>
            </a:pP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нститут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экономики и управления АПК</a:t>
            </a:r>
          </a:p>
          <a:p>
            <a:pPr algn="ctr">
              <a:spcBef>
                <a:spcPct val="0"/>
              </a:spcBef>
            </a:pPr>
            <a:endParaRPr lang="en-US" sz="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866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прикладной информатики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90012" y="2877408"/>
            <a:ext cx="691594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3"/>
              </a:lnSpc>
            </a:pPr>
            <a:endParaRPr lang="ru-RU" sz="2144" b="1" spc="-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573"/>
              </a:lnSpc>
            </a:pPr>
            <a:r>
              <a:rPr lang="ru-RU" sz="2144" b="1" spc="-43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Презентация для защиты курсовой работы</a:t>
            </a:r>
            <a:endParaRPr lang="en-US" sz="2144" b="1" spc="-4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933"/>
              </a:lnSpc>
            </a:pPr>
            <a:r>
              <a:rPr lang="en-US" sz="2000" spc="-3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000" spc="-3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spc="-32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тему</a:t>
            </a:r>
            <a:r>
              <a:rPr lang="en-US" sz="2000" spc="-32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z="2000" spc="-3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933"/>
              </a:lnSpc>
            </a:pPr>
            <a:r>
              <a:rPr lang="ru-RU" sz="2000" spc="-35" dirty="0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веб-сайта садового питомника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000" spc="-35" dirty="0">
              <a:solidFill>
                <a:srgbClr val="2129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17178" y="4550226"/>
            <a:ext cx="354568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9"/>
              </a:lnSpc>
              <a:spcBef>
                <a:spcPct val="0"/>
              </a:spcBef>
            </a:pPr>
            <a:r>
              <a:rPr lang="en-US" dirty="0" err="1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dirty="0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dirty="0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Д-Э </a:t>
            </a:r>
            <a:r>
              <a:rPr lang="ru-RU" dirty="0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dirty="0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dirty="0" err="1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группы</a:t>
            </a:r>
            <a:endParaRPr lang="en-US" dirty="0">
              <a:solidFill>
                <a:srgbClr val="2129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89"/>
              </a:lnSpc>
              <a:spcBef>
                <a:spcPct val="0"/>
              </a:spcBef>
            </a:pPr>
            <a:r>
              <a:rPr lang="ru-RU" dirty="0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Галий Д. А</a:t>
            </a:r>
            <a:endParaRPr lang="en-US" dirty="0">
              <a:solidFill>
                <a:srgbClr val="21294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93668" y="6258379"/>
            <a:ext cx="1804663" cy="237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89"/>
              </a:lnSpc>
              <a:spcBef>
                <a:spcPct val="0"/>
              </a:spcBef>
            </a:pPr>
            <a:r>
              <a:rPr lang="en-US" sz="1421" dirty="0" err="1">
                <a:solidFill>
                  <a:srgbClr val="212943"/>
                </a:solidFill>
                <a:latin typeface="Montserrat Bold"/>
              </a:rPr>
              <a:t>Москва</a:t>
            </a:r>
            <a:r>
              <a:rPr lang="en-US" sz="1421" dirty="0">
                <a:solidFill>
                  <a:srgbClr val="212943"/>
                </a:solidFill>
                <a:latin typeface="Montserrat Bold"/>
              </a:rPr>
              <a:t>,</a:t>
            </a:r>
            <a:r>
              <a:rPr lang="ru-RU" sz="1421" dirty="0">
                <a:solidFill>
                  <a:srgbClr val="212943"/>
                </a:solidFill>
                <a:latin typeface="Montserrat Bold"/>
              </a:rPr>
              <a:t> </a:t>
            </a:r>
            <a:r>
              <a:rPr lang="en-US" sz="1421" dirty="0">
                <a:solidFill>
                  <a:srgbClr val="212943"/>
                </a:solidFill>
                <a:latin typeface="Montserrat Bold"/>
              </a:rPr>
              <a:t>202</a:t>
            </a:r>
            <a:r>
              <a:rPr lang="ru-RU" sz="1421" dirty="0">
                <a:solidFill>
                  <a:srgbClr val="212943"/>
                </a:solidFill>
                <a:latin typeface="Montserrat Bold"/>
              </a:rPr>
              <a:t>4</a:t>
            </a:r>
            <a:endParaRPr lang="en-US" sz="1421" dirty="0">
              <a:solidFill>
                <a:srgbClr val="212943"/>
              </a:solidFill>
              <a:latin typeface="Montserrat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C53E1C-06A9-02BB-50D8-023F163F634E}"/>
              </a:ext>
            </a:extLst>
          </p:cNvPr>
          <p:cNvSpPr txBox="1"/>
          <p:nvPr/>
        </p:nvSpPr>
        <p:spPr>
          <a:xfrm>
            <a:off x="7496153" y="5115901"/>
            <a:ext cx="441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r>
              <a:rPr lang="ru-RU" dirty="0">
                <a:solidFill>
                  <a:srgbClr val="2129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старший преподаватель Ермолаева О.С.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171CA15-1DF4-4ACD-3AF3-B2CA6BF0B338}"/>
              </a:ext>
            </a:extLst>
          </p:cNvPr>
          <p:cNvSpPr/>
          <p:nvPr/>
        </p:nvSpPr>
        <p:spPr>
          <a:xfrm>
            <a:off x="353008" y="189854"/>
            <a:ext cx="11485984" cy="647829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D06391-8BB0-5054-55C5-82C458B4BE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29" y="557615"/>
            <a:ext cx="1420755" cy="13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1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10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Информационная архитектура(Структура)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A49ED3-5643-D116-2CA9-4EDC12F6E18B}"/>
              </a:ext>
            </a:extLst>
          </p:cNvPr>
          <p:cNvSpPr txBox="1">
            <a:spLocks/>
          </p:cNvSpPr>
          <p:nvPr/>
        </p:nvSpPr>
        <p:spPr>
          <a:xfrm>
            <a:off x="0" y="1211588"/>
            <a:ext cx="6251944" cy="518616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753110" marR="116205" indent="449580">
              <a:lnSpc>
                <a:spcPct val="148000"/>
              </a:lnSpc>
              <a:spcBef>
                <a:spcPts val="30"/>
              </a:spcBef>
              <a:spcAft>
                <a:spcPts val="0"/>
              </a:spcAft>
              <a:tabLst>
                <a:tab pos="974725" algn="l"/>
              </a:tabLst>
            </a:pPr>
            <a:r>
              <a:rPr lang="ru-RU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Определять основные идеи и направления развития и согласовывать их с клиентом - это одна из главных задач, которую наблюдается в концепции. Получать оценку этих идей от будущих пользователей - это еще один важный аспект, который мы должны учесть. Формирование идеологической базы, обеспечение единого видения проекта у всех участников - это также неотъемлемая часть нашего подхода. Определение основных идей имеет практическую ценность для разработки веб-сайта: эти идеи являются основой для проектирования функциональной, информационной структуры и контента. Также важно учитывать удобство навигации по сайту для пользователей, что положительно влияет на их поведение и, соответственно, на видимость, позиции и трафик. </a:t>
            </a:r>
            <a:endParaRPr lang="ru-RU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031DD-00AE-4316-82F2-84957FC8C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55" y="1399822"/>
            <a:ext cx="4883143" cy="1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2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11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Макетирование (средства и результаты) </a:t>
            </a: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DFA05-D766-44FD-BFA5-79FA073E8DAE}"/>
              </a:ext>
            </a:extLst>
          </p:cNvPr>
          <p:cNvSpPr txBox="1"/>
          <p:nvPr/>
        </p:nvSpPr>
        <p:spPr>
          <a:xfrm>
            <a:off x="677333" y="1684898"/>
            <a:ext cx="4199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разработки дизайна веб-страниц сайта  использовался графический редактор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Figma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нём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можно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создать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прототип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сайта, и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интерфейс </a:t>
            </a:r>
            <a:r>
              <a:rPr lang="ru-RU" sz="1800" spc="-3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приложения.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90DF9-FBAE-44C3-929F-CD8C121F1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194" y="1684898"/>
            <a:ext cx="6221441" cy="37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12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Макетирование (Главная) </a:t>
            </a: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DFA05-D766-44FD-BFA5-79FA073E8DAE}"/>
              </a:ext>
            </a:extLst>
          </p:cNvPr>
          <p:cNvSpPr txBox="1"/>
          <p:nvPr/>
        </p:nvSpPr>
        <p:spPr>
          <a:xfrm>
            <a:off x="4432823" y="1312758"/>
            <a:ext cx="4199861" cy="1894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930" marR="11557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tabLst>
                <a:tab pos="1246505" algn="l"/>
                <a:tab pos="2095500" algn="l"/>
                <a:tab pos="3244215" algn="l"/>
                <a:tab pos="4015740" algn="l"/>
                <a:tab pos="4631055" algn="l"/>
                <a:tab pos="5004435" algn="l"/>
                <a:tab pos="5549265" algn="l"/>
              </a:tabLst>
            </a:pPr>
            <a:r>
              <a:rPr lang="ru-RU" sz="1600" dirty="0">
                <a:solidFill>
                  <a:srgbClr val="000000"/>
                </a:solidFill>
                <a:latin typeface="Times New Roman" panose="02020603050405020304" pitchFamily="18" charset="0"/>
                <a:cs typeface="+mj-cs"/>
              </a:rPr>
              <a:t>При первом посещении сайта клиент  видит главную яркую страницу с товарами, на которой  представлена основная информация, разделы сайта: «О нас», «Отзывы», «Связаться».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0EE72-F1DF-4EBE-AD35-A0ABD1283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97" y="1399822"/>
            <a:ext cx="3724154" cy="47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7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13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Макетирование (Главная) </a:t>
            </a: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DFA05-D766-44FD-BFA5-79FA073E8DAE}"/>
              </a:ext>
            </a:extLst>
          </p:cNvPr>
          <p:cNvSpPr txBox="1"/>
          <p:nvPr/>
        </p:nvSpPr>
        <p:spPr>
          <a:xfrm>
            <a:off x="3501118" y="1778744"/>
            <a:ext cx="590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 же на главное странице мы видим, какие товары сейчас в наличии.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3093EF-A4C3-461A-867D-428102E1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399822"/>
            <a:ext cx="2560817" cy="54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0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14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Макетирование (Главная) </a:t>
            </a: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DFA05-D766-44FD-BFA5-79FA073E8DAE}"/>
              </a:ext>
            </a:extLst>
          </p:cNvPr>
          <p:cNvSpPr txBox="1"/>
          <p:nvPr/>
        </p:nvSpPr>
        <p:spPr>
          <a:xfrm>
            <a:off x="677333" y="1852678"/>
            <a:ext cx="9144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15570">
              <a:spcAft>
                <a:spcPts val="0"/>
              </a:spcAft>
              <a:tabLst>
                <a:tab pos="1246505" algn="l"/>
                <a:tab pos="2095500" algn="l"/>
                <a:tab pos="3244215" algn="l"/>
                <a:tab pos="4015740" algn="l"/>
                <a:tab pos="4631055" algn="l"/>
                <a:tab pos="5004435" algn="l"/>
                <a:tab pos="5549265" algn="l"/>
              </a:tabLst>
            </a:pPr>
            <a:r>
              <a:rPr lang="ru-RU" dirty="0">
                <a:latin typeface="Times New Roman" panose="02020603050405020304" pitchFamily="18" charset="0"/>
              </a:rPr>
              <a:t>В самом низу расположен футер сайта. В  нем всегда будет находится основная информация о нашей компании и как с нами связаться.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890276-7FDA-486B-9525-02FD9FE2F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3127309"/>
            <a:ext cx="9144792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5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15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Макетирование (О нас) </a:t>
            </a: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DFA05-D766-44FD-BFA5-79FA073E8DAE}"/>
              </a:ext>
            </a:extLst>
          </p:cNvPr>
          <p:cNvSpPr txBox="1"/>
          <p:nvPr/>
        </p:nvSpPr>
        <p:spPr>
          <a:xfrm>
            <a:off x="677333" y="1525507"/>
            <a:ext cx="9144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15570">
              <a:spcAft>
                <a:spcPts val="0"/>
              </a:spcAft>
              <a:tabLst>
                <a:tab pos="1246505" algn="l"/>
                <a:tab pos="2095500" algn="l"/>
                <a:tab pos="3244215" algn="l"/>
                <a:tab pos="4015740" algn="l"/>
                <a:tab pos="4631055" algn="l"/>
                <a:tab pos="5004435" algn="l"/>
                <a:tab pos="554926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 переходе на страницу «О нас» посетитель узнает, о том кто мы, в чем наш смысл, с кем мы сотрудничаем и 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политике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онлайн-магазина.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15570">
              <a:spcAft>
                <a:spcPts val="0"/>
              </a:spcAft>
              <a:tabLst>
                <a:tab pos="1246505" algn="l"/>
                <a:tab pos="2095500" algn="l"/>
                <a:tab pos="3244215" algn="l"/>
                <a:tab pos="4015740" algn="l"/>
                <a:tab pos="4631055" algn="l"/>
                <a:tab pos="5004435" algn="l"/>
                <a:tab pos="554926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Также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странице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«О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нас»</a:t>
            </a:r>
            <a:r>
              <a:rPr lang="ru-RU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расположены кадры прямо с наших полей и рассадников. Все это в виде приятной автоматической анимации слайдов.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22C7C-0714-4008-BEFF-D6AD234D3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80" y="2916769"/>
            <a:ext cx="5858312" cy="311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FC55C-DBD8-46E0-9831-1FDC38165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171" y="2916769"/>
            <a:ext cx="4346139" cy="31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16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Макетирование (Отзывы) </a:t>
            </a: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DFA05-D766-44FD-BFA5-79FA073E8DAE}"/>
              </a:ext>
            </a:extLst>
          </p:cNvPr>
          <p:cNvSpPr txBox="1"/>
          <p:nvPr/>
        </p:nvSpPr>
        <p:spPr>
          <a:xfrm>
            <a:off x="4404218" y="1399822"/>
            <a:ext cx="4244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15570">
              <a:spcAft>
                <a:spcPts val="0"/>
              </a:spcAft>
              <a:tabLst>
                <a:tab pos="1246505" algn="l"/>
                <a:tab pos="2095500" algn="l"/>
                <a:tab pos="3244215" algn="l"/>
                <a:tab pos="4015740" algn="l"/>
                <a:tab pos="4631055" algn="l"/>
                <a:tab pos="5004435" algn="l"/>
                <a:tab pos="5549265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Банально, но очень эффективно, никто не будет покупать товар или услугу, не ознакомившись с отзывами.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A1F0A-C535-47B6-8D16-9756ADD6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2" y="1380947"/>
            <a:ext cx="3969759" cy="486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2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17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Макетирование (Связаться) </a:t>
            </a: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1DFA05-D766-44FD-BFA5-79FA073E8DAE}"/>
              </a:ext>
            </a:extLst>
          </p:cNvPr>
          <p:cNvSpPr txBox="1"/>
          <p:nvPr/>
        </p:nvSpPr>
        <p:spPr>
          <a:xfrm>
            <a:off x="6669246" y="1407900"/>
            <a:ext cx="4244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15570">
              <a:tabLst>
                <a:tab pos="1246505" algn="l"/>
                <a:tab pos="2095500" algn="l"/>
                <a:tab pos="3244215" algn="l"/>
                <a:tab pos="4015740" algn="l"/>
                <a:tab pos="4631055" algn="l"/>
                <a:tab pos="5004435" algn="l"/>
                <a:tab pos="5549265" algn="l"/>
              </a:tabLst>
            </a:pPr>
            <a:r>
              <a:rPr lang="ru-RU" dirty="0">
                <a:latin typeface="Times New Roman" panose="02020603050405020304" pitchFamily="18" charset="0"/>
              </a:rPr>
              <a:t>Финальная страница связывает нас с потенциальным покупателем.</a:t>
            </a:r>
          </a:p>
          <a:p>
            <a:pPr marR="115570">
              <a:tabLst>
                <a:tab pos="1246505" algn="l"/>
                <a:tab pos="2095500" algn="l"/>
                <a:tab pos="3244215" algn="l"/>
                <a:tab pos="4015740" algn="l"/>
                <a:tab pos="4631055" algn="l"/>
                <a:tab pos="5004435" algn="l"/>
                <a:tab pos="5549265" algn="l"/>
              </a:tabLst>
            </a:pPr>
            <a:r>
              <a:rPr lang="ru-RU" dirty="0">
                <a:latin typeface="Times New Roman" panose="02020603050405020304" pitchFamily="18" charset="0"/>
              </a:rPr>
              <a:t>На ней мы видим, как с нами можно связаться, а так же ссылку на соц. сеть, перейдя в которую пользователь всегда будет вкурсе самых последних новостей и новинок мира растений.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894248-5ABE-4926-8846-2F1C67522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399822"/>
            <a:ext cx="5788906" cy="42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2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18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В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ерстка сайта (инструменты, методы и результаты)  </a:t>
            </a: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7C8AC-9540-D5CD-BAC0-8D4A119D7888}"/>
              </a:ext>
            </a:extLst>
          </p:cNvPr>
          <p:cNvSpPr txBox="1">
            <a:spLocks/>
          </p:cNvSpPr>
          <p:nvPr/>
        </p:nvSpPr>
        <p:spPr>
          <a:xfrm>
            <a:off x="677333" y="1860775"/>
            <a:ext cx="8596668" cy="87403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8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rPr>
              <a:t>Веб-сайт является хорошим инструментом для представления услуг впо продаже растений. Некоторые ключевые особенности, которые следует учитывать при создании сайта питомника, включают: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EFCDA-661D-442C-BFEA-9CCD04C9B369}"/>
              </a:ext>
            </a:extLst>
          </p:cNvPr>
          <p:cNvSpPr txBox="1"/>
          <p:nvPr/>
        </p:nvSpPr>
        <p:spPr>
          <a:xfrm>
            <a:off x="975360" y="3118083"/>
            <a:ext cx="5902960" cy="211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1. Понятная навигация</a:t>
            </a:r>
          </a:p>
          <a:p>
            <a:pPr>
              <a:lnSpc>
                <a:spcPct val="150000"/>
              </a:lnSpc>
            </a:pPr>
            <a:r>
              <a:rPr lang="ru-RU" dirty="0"/>
              <a:t>2. Адаптивный дизайн</a:t>
            </a:r>
          </a:p>
          <a:p>
            <a:pPr>
              <a:lnSpc>
                <a:spcPct val="150000"/>
              </a:lnSpc>
            </a:pPr>
            <a:r>
              <a:rPr lang="ru-RU" dirty="0"/>
              <a:t>3. Контактная информация</a:t>
            </a:r>
          </a:p>
          <a:p>
            <a:pPr>
              <a:lnSpc>
                <a:spcPct val="150000"/>
              </a:lnSpc>
            </a:pPr>
            <a:r>
              <a:rPr lang="ru-RU" dirty="0"/>
              <a:t>4. Привлечение в соц.сети</a:t>
            </a:r>
          </a:p>
          <a:p>
            <a:pPr>
              <a:lnSpc>
                <a:spcPct val="150000"/>
              </a:lnSpc>
            </a:pPr>
            <a:r>
              <a:rPr lang="ru-RU" dirty="0"/>
              <a:t>5. Информация о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235637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5342" y="744974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JS </a:t>
            </a: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элементы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55954" y="1693595"/>
            <a:ext cx="84474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ea typeface="Times New Roman" panose="02020603050405020304" pitchFamily="18" charset="0"/>
              </a:rPr>
              <a:t>	Первый элемент содержит функцию </a:t>
            </a:r>
            <a:r>
              <a:rPr lang="en-US" sz="2400" dirty="0" err="1">
                <a:ea typeface="Times New Roman" panose="02020603050405020304" pitchFamily="18" charset="0"/>
              </a:rPr>
              <a:t>redirectToPage</a:t>
            </a:r>
            <a:r>
              <a:rPr lang="ru-RU" sz="2400" dirty="0">
                <a:ea typeface="Times New Roman" panose="02020603050405020304" pitchFamily="18" charset="0"/>
              </a:rPr>
              <a:t>, которая перенаправляет нас на нужную страницу.</a:t>
            </a:r>
            <a:endParaRPr lang="ru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BEED1-E3EC-43D6-A2A8-51DC643B6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61" y="3315412"/>
            <a:ext cx="9042340" cy="18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6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A85E22-941D-C92F-EFE1-8BE8CBCCAA48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Цель и задачи курсовой работы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7030D4A-A13E-9B9B-11F4-E6072B7EBD34}"/>
              </a:ext>
            </a:extLst>
          </p:cNvPr>
          <p:cNvSpPr txBox="1">
            <a:spLocks/>
          </p:cNvSpPr>
          <p:nvPr/>
        </p:nvSpPr>
        <p:spPr>
          <a:xfrm>
            <a:off x="677334" y="1608665"/>
            <a:ext cx="9629422" cy="160431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Цель курсовой работы - разработка сайта питомника растений, а также изучение процесса создания данного проекта.</a:t>
            </a:r>
          </a:p>
          <a:p>
            <a:endParaRPr lang="ru-RU" sz="24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Задачи: </a:t>
            </a: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 Раскрыть теоретические аспекты предметной области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web-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разработки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lang="ru-RU" sz="24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 Провести анализ предметной области (какой?- по варианту);</a:t>
            </a: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 Осуществить выбор и провести анализ сайтов-конкурентов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endParaRPr lang="ru-RU" sz="24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 Осуществить проектирование функциональности веб-сайта; </a:t>
            </a: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 Разработать макеты веб-ресурса; </a:t>
            </a: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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Осуществить верстку сайта посредством HTML/CSS/JS; </a:t>
            </a: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 Разместить сайт в сети интернет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 Написать пояснительную записку к курсовой.</a:t>
            </a:r>
          </a:p>
        </p:txBody>
      </p:sp>
      <p:sp>
        <p:nvSpPr>
          <p:cNvPr id="8" name="Номер слайда 6">
            <a:extLst>
              <a:ext uri="{FF2B5EF4-FFF2-40B4-BE49-F238E27FC236}">
                <a16:creationId xmlns:a16="http://schemas.microsoft.com/office/drawing/2014/main" id="{C84B1913-B324-4103-5C3C-A7D495CB7223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2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05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5342" y="744974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JS </a:t>
            </a: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элементы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55954" y="1693595"/>
            <a:ext cx="84474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ea typeface="Times New Roman" panose="02020603050405020304" pitchFamily="18" charset="0"/>
              </a:rPr>
              <a:t>	Второй элемент отвечает за анимацию нажатия мыши по странице сайта.</a:t>
            </a:r>
            <a:endParaRPr lang="ru-R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61BAA-172A-47B6-A04C-B5674502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42" y="2949993"/>
            <a:ext cx="5392095" cy="33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8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5342" y="744974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JS </a:t>
            </a: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элементы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55954" y="1693595"/>
            <a:ext cx="84474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ea typeface="Times New Roman" panose="02020603050405020304" pitchFamily="18" charset="0"/>
              </a:rPr>
              <a:t>Третий элемент отвечает за увеличение зума изображения при наведении</a:t>
            </a:r>
            <a:endParaRPr lang="ru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5DAE0-ABEF-4E1E-8029-F193D0B9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42" y="3055445"/>
            <a:ext cx="5939544" cy="32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2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5342" y="744974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JS </a:t>
            </a: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элементы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55954" y="1693595"/>
            <a:ext cx="84474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ea typeface="Times New Roman" panose="02020603050405020304" pitchFamily="18" charset="0"/>
              </a:rPr>
              <a:t>Четвертый элемент отвечает за анимацию смены картинок с интервалом в 3 сек</a:t>
            </a:r>
            <a:endParaRPr lang="ru-RU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173AA-0921-4D02-A8E1-2DB54C93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4" y="2626603"/>
            <a:ext cx="7049111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98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5342" y="744974"/>
            <a:ext cx="24000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JS </a:t>
            </a: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</a:rPr>
              <a:t>элементы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55954" y="1268194"/>
            <a:ext cx="84474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ea typeface="Times New Roman" panose="02020603050405020304" pitchFamily="18" charset="0"/>
              </a:rPr>
              <a:t>Так же есть скрипт, отвечающий за появление всплывающего окна, для ввода информации от пользователя, и последующим окном с благодарностью.</a:t>
            </a:r>
            <a:endParaRPr lang="ru-RU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806C8-4097-4316-97C1-B2E187CFB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4" y="2660108"/>
            <a:ext cx="4776893" cy="3255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161EB-FBFC-45DE-90B1-F598CCC9F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216" y="2660108"/>
            <a:ext cx="3365953" cy="1300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411EC8-5BBD-4ED9-9AEE-6D1D22B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216" y="4090764"/>
            <a:ext cx="3550511" cy="19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47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64823-E386-0388-5262-9E3251C47039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Размещение в сети интернет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978E13EC-083A-A897-BCE3-4500FEB1C9B2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24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178FFA-8AC6-417E-98BC-693D30EAA501}"/>
              </a:ext>
            </a:extLst>
          </p:cNvPr>
          <p:cNvSpPr txBox="1"/>
          <p:nvPr/>
        </p:nvSpPr>
        <p:spPr>
          <a:xfrm>
            <a:off x="677333" y="1702965"/>
            <a:ext cx="80052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Сайт размещен с помощью бесплатного хостинга </a:t>
            </a:r>
            <a:r>
              <a:rPr lang="en-US" sz="2400" dirty="0"/>
              <a:t>GitHub</a:t>
            </a:r>
            <a:r>
              <a:rPr lang="ru-RU" sz="2400" dirty="0"/>
              <a:t>. </a:t>
            </a:r>
            <a:endParaRPr lang="en-US" sz="2400" dirty="0"/>
          </a:p>
          <a:p>
            <a:endParaRPr lang="ru-RU" sz="2400" dirty="0"/>
          </a:p>
          <a:p>
            <a:r>
              <a:rPr lang="ru-RU" sz="2400" dirty="0"/>
              <a:t>Ознакомиться с сайтом можно перейдя по ссылке:</a:t>
            </a:r>
          </a:p>
          <a:p>
            <a:endParaRPr lang="ru-RU" sz="2400" dirty="0"/>
          </a:p>
          <a:p>
            <a:r>
              <a:rPr lang="en-US" sz="2400" dirty="0"/>
              <a:t>https://ang3lcry.github.io/Kursovaya</a:t>
            </a:r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1633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1BA6B547-DF7C-FDF6-FAA9-028ECC204D89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25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FFFE055-C9C7-15CB-6B0A-34430DC3019A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Заключение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089CE-7C00-47E4-B346-7A48E97B9299}"/>
              </a:ext>
            </a:extLst>
          </p:cNvPr>
          <p:cNvSpPr txBox="1"/>
          <p:nvPr/>
        </p:nvSpPr>
        <p:spPr>
          <a:xfrm>
            <a:off x="679508" y="1593908"/>
            <a:ext cx="104610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b="0" i="0" dirty="0">
                <a:effectLst/>
                <a:latin typeface="-apple-system"/>
              </a:rPr>
              <a:t>В заключении, можно подчеркнуть важность разработки веб-проекта для поддержания и продвижения бизнеса садового питомника в онлайн-среде. Разработанный сайт служит эффективным инструментом для привлечения новых клиентов и укрепления связи с уже существующей аудиторией.</a:t>
            </a:r>
          </a:p>
          <a:p>
            <a:pPr algn="l"/>
            <a:endParaRPr lang="ru-RU" sz="1800" b="0" i="0" dirty="0">
              <a:effectLst/>
              <a:latin typeface="-apple-system"/>
            </a:endParaRPr>
          </a:p>
          <a:p>
            <a:pPr algn="l"/>
            <a:endParaRPr lang="ru-RU" sz="1800" b="0" i="0" dirty="0">
              <a:effectLst/>
              <a:latin typeface="-apple-system"/>
            </a:endParaRPr>
          </a:p>
          <a:p>
            <a:pPr algn="l"/>
            <a:r>
              <a:rPr lang="ru-RU" sz="1800" b="0" i="0" dirty="0">
                <a:effectLst/>
                <a:latin typeface="-apple-system"/>
              </a:rPr>
              <a:t>В процессе создания сайта было уделено внимание не только эстетическому оформлению и удобству использования, но и функциональности. </a:t>
            </a:r>
          </a:p>
          <a:p>
            <a:pPr algn="l"/>
            <a:r>
              <a:rPr lang="ru-RU" sz="1800" b="0" i="0" dirty="0">
                <a:effectLst/>
                <a:latin typeface="-apple-system"/>
              </a:rPr>
              <a:t>Интерактивные элементы, такие как слайдеры с фотографиями растений, помогают сделать сайт более привлекательным и информативным. </a:t>
            </a:r>
          </a:p>
          <a:p>
            <a:pPr algn="l"/>
            <a:endParaRPr lang="ru-RU" sz="1800" dirty="0">
              <a:latin typeface="-apple-system"/>
            </a:endParaRPr>
          </a:p>
          <a:p>
            <a:pPr algn="l"/>
            <a:endParaRPr lang="ru-RU" sz="1800" dirty="0">
              <a:latin typeface="-apple-system"/>
            </a:endParaRPr>
          </a:p>
          <a:p>
            <a:pPr algn="l"/>
            <a:r>
              <a:rPr lang="ru-RU" sz="1800" b="0" i="0" dirty="0">
                <a:effectLst/>
                <a:latin typeface="-apple-system"/>
              </a:rPr>
              <a:t>Также использование современных технологий, таких как JavaScript, способствует созданию динамичного и интересного пользовательского опыта.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308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D9A14E6A-0FD8-532D-C779-D2E1A1428D3C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26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2B5CC5D-F1D4-1DC5-0FE5-51E4B2D0DEAB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Список использованных источников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95AD4-675E-4362-9749-D4038A01632C}"/>
              </a:ext>
            </a:extLst>
          </p:cNvPr>
          <p:cNvSpPr txBox="1"/>
          <p:nvPr/>
        </p:nvSpPr>
        <p:spPr>
          <a:xfrm>
            <a:off x="677333" y="1661020"/>
            <a:ext cx="9121008" cy="4174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107950" lvl="0" indent="-342900" algn="just" fontAlgn="base">
              <a:lnSpc>
                <a:spcPct val="150000"/>
              </a:lnSpc>
              <a:spcAft>
                <a:spcPts val="2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Понятие «Web-сайт», классификация и характеристика сайтов различного назначения [Электронный ресурс]: - Режим доступа: </a:t>
            </a: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https://studopedia.ru/26_27033_ponyatie-Web-sayt-klassifikatsiya-i-harakteristika-saytov-razlichnogo-naznacheniya.html</a:t>
            </a: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Заглавие с экрана. – (Дата обращения: 20.12.2023) </a:t>
            </a:r>
          </a:p>
          <a:p>
            <a:pPr marL="342900" marR="116205" lvl="0" indent="-342900" algn="just" fontAlgn="base">
              <a:lnSpc>
                <a:spcPct val="150000"/>
              </a:lnSpc>
              <a:spcAft>
                <a:spcPts val="2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Классификация Web-сайтов [Электронный ресурс]: – Режим доступа: </a:t>
            </a: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https://studfile.net/preview/7001230/page:4/</a:t>
            </a: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– Заглавие с экрана. – (Дата обращения: 21.12.2023)</a:t>
            </a:r>
          </a:p>
          <a:p>
            <a:pPr marL="342900" marR="116205" lvl="0" indent="-342900" algn="just" fontAlgn="base">
              <a:lnSpc>
                <a:spcPct val="150000"/>
              </a:lnSpc>
              <a:spcAft>
                <a:spcPts val="2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Сайт для бизнеса [Электронный ресурс]: - // Режим доступа: https://dimox.name/sajt-dlya-biznesa-nezamenimyj-instrument-uspeha/ . – Заглавие с экрана. – (Дата обращения: 24.12.2024) </a:t>
            </a:r>
          </a:p>
          <a:p>
            <a:pPr marL="342900" marR="39370" lvl="0" indent="-342900" algn="just" fontAlgn="base">
              <a:lnSpc>
                <a:spcPct val="149000"/>
              </a:lnSpc>
              <a:spcAft>
                <a:spcPts val="15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требования к веб-сайту [Электронный ресурс]: - // Режим доступа:  </a:t>
            </a: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https://autolabel-01.ru/osnovnye-trebovanija-k-veb-sajtu/</a:t>
            </a: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 – Заглавие с экрана. – (Дата обращения: 26.12.2024)</a:t>
            </a:r>
          </a:p>
          <a:p>
            <a:pPr marL="342900" marR="39370" lvl="0" indent="-342900" algn="just" fontAlgn="base">
              <a:lnSpc>
                <a:spcPct val="149000"/>
              </a:lnSpc>
              <a:spcAft>
                <a:spcPts val="15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Использование диаграммы вариантов использования UML при проектировании программного обеспечения [Электронный ресурс]: - // Режим доступа: </a:t>
            </a: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https://testengineer.ru/use-case-diagram/</a:t>
            </a:r>
            <a:r>
              <a:rPr lang="ru-RU" sz="14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. – Заглавие с экрана. – (Дата обращения: 26.12.2024) 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90586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27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64DA7-B50D-B8B1-61A4-2336D2606FDA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Спасибо)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584FB2C-1DC8-624B-FEEF-4F6856C82446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Актуальность, объект и предмет исследования</a:t>
            </a:r>
          </a:p>
        </p:txBody>
      </p:sp>
      <p:sp>
        <p:nvSpPr>
          <p:cNvPr id="4" name="Номер слайда 6">
            <a:extLst>
              <a:ext uri="{FF2B5EF4-FFF2-40B4-BE49-F238E27FC236}">
                <a16:creationId xmlns:a16="http://schemas.microsoft.com/office/drawing/2014/main" id="{E1F18146-1B80-B39C-55E8-E972C3137F8F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3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568F7-944C-4DDC-9997-FB98E84771BA}"/>
              </a:ext>
            </a:extLst>
          </p:cNvPr>
          <p:cNvSpPr txBox="1"/>
          <p:nvPr/>
        </p:nvSpPr>
        <p:spPr>
          <a:xfrm>
            <a:off x="585055" y="1873436"/>
            <a:ext cx="58493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dirty="0"/>
              <a:t>Актуальность: </a:t>
            </a:r>
          </a:p>
          <a:p>
            <a:pPr algn="l"/>
            <a:r>
              <a:rPr lang="ru-RU" b="1" i="0" dirty="0">
                <a:effectLst/>
                <a:latin typeface="-apple-system"/>
              </a:rPr>
              <a:t>1</a:t>
            </a:r>
            <a:r>
              <a:rPr lang="ru-RU" b="1" dirty="0">
                <a:latin typeface="-apple-system"/>
              </a:rPr>
              <a:t>.</a:t>
            </a:r>
            <a:r>
              <a:rPr lang="ru-RU" b="1" i="0" dirty="0">
                <a:effectLst/>
                <a:latin typeface="-apple-system"/>
              </a:rPr>
              <a:t>Онлайн-присутствие:</a:t>
            </a:r>
            <a:r>
              <a:rPr lang="ru-RU" b="0" i="0" dirty="0">
                <a:effectLst/>
                <a:latin typeface="-apple-system"/>
              </a:rPr>
              <a:t> В современном мире потребители все чаще обращаются к интернету для поиска информации. Наличие веб-сайта позволяет садовому питомнику быть доступным для потенциальных клиентов 24/7.</a:t>
            </a:r>
          </a:p>
          <a:p>
            <a:pPr algn="l"/>
            <a:r>
              <a:rPr lang="ru-RU" b="1" i="0" dirty="0">
                <a:effectLst/>
                <a:latin typeface="-apple-system"/>
              </a:rPr>
              <a:t>2.Привлечение клиентов:</a:t>
            </a:r>
            <a:r>
              <a:rPr lang="ru-RU" b="0" i="0" dirty="0">
                <a:effectLst/>
                <a:latin typeface="-apple-system"/>
              </a:rPr>
              <a:t> Хороший веб-сайт может стать эффективным инструментом для привлечения новых клиентов. </a:t>
            </a:r>
          </a:p>
          <a:p>
            <a:pPr algn="l"/>
            <a:r>
              <a:rPr lang="ru-RU" b="1" i="0" dirty="0">
                <a:effectLst/>
                <a:latin typeface="-apple-system"/>
              </a:rPr>
              <a:t>3.Улучшение взаимодействия:</a:t>
            </a:r>
            <a:r>
              <a:rPr lang="ru-RU" b="0" i="0" dirty="0">
                <a:effectLst/>
                <a:latin typeface="-apple-system"/>
              </a:rPr>
              <a:t> Сайт предоставляет возможность для эффективного взаимодействия с клиентами. Блог с полезными садоводческими советами и т.п создают позитивный опыт для посетителей.</a:t>
            </a:r>
          </a:p>
          <a:p>
            <a:pPr algn="l"/>
            <a:r>
              <a:rPr lang="ru-RU" b="1" i="0" dirty="0">
                <a:effectLst/>
                <a:latin typeface="-apple-system"/>
              </a:rPr>
              <a:t>4.Маркетинг и продвижение:</a:t>
            </a:r>
            <a:r>
              <a:rPr lang="ru-RU" b="0" i="0" dirty="0">
                <a:effectLst/>
                <a:latin typeface="-apple-system"/>
              </a:rPr>
              <a:t> Веб-сайт является мощным инструментом для маркетинга. Размещение акций, скидок способствует привлечению целевой аудитории.</a:t>
            </a:r>
            <a:r>
              <a:rPr lang="ru-RU" b="0" i="0" dirty="0">
                <a:solidFill>
                  <a:srgbClr val="FFFFFF"/>
                </a:solidFill>
                <a:effectLst/>
                <a:latin typeface="-apple-system"/>
              </a:rPr>
              <a:t>с.</a:t>
            </a:r>
            <a:endParaRPr lang="ru-RU" dirty="0">
              <a:solidFill>
                <a:srgbClr val="000000"/>
              </a:solidFill>
              <a:latin typeface="Trebuchet MS (Заголовки)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70F91-EB9D-475C-A96B-D92273450267}"/>
              </a:ext>
            </a:extLst>
          </p:cNvPr>
          <p:cNvSpPr txBox="1"/>
          <p:nvPr/>
        </p:nvSpPr>
        <p:spPr>
          <a:xfrm>
            <a:off x="6783993" y="1873436"/>
            <a:ext cx="39146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0" dirty="0">
                <a:effectLst/>
                <a:latin typeface="-apple-system"/>
              </a:rPr>
              <a:t>Объектом исследования </a:t>
            </a:r>
            <a:r>
              <a:rPr lang="ru-RU" sz="1600" b="0" i="0" dirty="0">
                <a:effectLst/>
                <a:latin typeface="-apple-system"/>
              </a:rPr>
              <a:t>является процесс создания и внедрения веб-сайта для садового питомника. Это включает в себя анализ требований бизнеса, выбор технологий, проектирование интерфейса, создание контента и тестирование функциональности.</a:t>
            </a:r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DDF3C-1F12-4377-9A34-814A39F7B3EE}"/>
              </a:ext>
            </a:extLst>
          </p:cNvPr>
          <p:cNvSpPr txBox="1"/>
          <p:nvPr/>
        </p:nvSpPr>
        <p:spPr>
          <a:xfrm>
            <a:off x="6839727" y="4236440"/>
            <a:ext cx="36072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0" dirty="0">
                <a:effectLst/>
                <a:latin typeface="-apple-system"/>
              </a:rPr>
              <a:t>Предметом исследования </a:t>
            </a:r>
            <a:r>
              <a:rPr lang="ru-RU" sz="1600" b="0" i="0" dirty="0">
                <a:effectLst/>
                <a:latin typeface="-apple-system"/>
              </a:rPr>
              <a:t>является воздействие созданного веб-сайта на ключевые аспекты бизнеса садового питомника. В частности, рассматриваются вопросы привлечения клиентов, улучшения коммуникации с ними, а также влияние на общий успех и конкурентоспособность предприятия.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95141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B6A3BA98-C34C-A388-00B6-6950A59EAC34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4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A80F018-5C26-356D-AC2D-AC2ECA5E8774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А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нализ предметной области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web-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разработки</a:t>
            </a: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1992BA4-86C4-1F63-5DC4-9E7352257CB5}"/>
              </a:ext>
            </a:extLst>
          </p:cNvPr>
          <p:cNvSpPr txBox="1">
            <a:spLocks/>
          </p:cNvSpPr>
          <p:nvPr/>
        </p:nvSpPr>
        <p:spPr>
          <a:xfrm>
            <a:off x="677334" y="1961443"/>
            <a:ext cx="8596668" cy="185554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dirty="0">
                <a:solidFill>
                  <a:schemeClr val="tx1"/>
                </a:solidFill>
              </a:rPr>
              <a:t>Как использовать?: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1. Информационный ресурс;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2. Заказ товара;</a:t>
            </a:r>
            <a:br>
              <a:rPr lang="ru-RU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3. Образовательный контент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A8266-D308-481E-94C5-058A8518F88F}"/>
              </a:ext>
            </a:extLst>
          </p:cNvPr>
          <p:cNvSpPr txBox="1"/>
          <p:nvPr/>
        </p:nvSpPr>
        <p:spPr>
          <a:xfrm>
            <a:off x="677334" y="3909270"/>
            <a:ext cx="5496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+mj-lt"/>
                <a:ea typeface="+mj-ea"/>
                <a:cs typeface="+mj-cs"/>
              </a:rPr>
              <a:t>Будущее сайта:</a:t>
            </a:r>
            <a:br>
              <a:rPr lang="ru-RU" sz="2400" dirty="0">
                <a:latin typeface="+mj-lt"/>
                <a:ea typeface="+mj-ea"/>
                <a:cs typeface="+mj-cs"/>
              </a:rPr>
            </a:br>
            <a:r>
              <a:rPr lang="ru-RU" sz="2400" dirty="0">
                <a:latin typeface="+mj-lt"/>
                <a:ea typeface="+mj-ea"/>
                <a:cs typeface="+mj-cs"/>
              </a:rPr>
              <a:t>1. Добавление функционала;</a:t>
            </a:r>
          </a:p>
          <a:p>
            <a:r>
              <a:rPr lang="ru-RU" sz="2400" dirty="0">
                <a:latin typeface="+mj-lt"/>
                <a:ea typeface="+mj-ea"/>
                <a:cs typeface="+mj-cs"/>
              </a:rPr>
              <a:t>2. Улучшение дизайна;</a:t>
            </a:r>
            <a:br>
              <a:rPr lang="ru-RU" sz="2400" dirty="0">
                <a:latin typeface="+mj-lt"/>
                <a:ea typeface="+mj-ea"/>
                <a:cs typeface="+mj-cs"/>
              </a:rPr>
            </a:br>
            <a:r>
              <a:rPr lang="ru-RU" sz="2400" dirty="0">
                <a:latin typeface="+mj-lt"/>
                <a:ea typeface="+mj-ea"/>
                <a:cs typeface="+mj-cs"/>
              </a:rPr>
              <a:t>3. Обновленный ассортимент.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6234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5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А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нализ предметной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области интернет торговли (1)</a:t>
            </a:r>
          </a:p>
          <a:p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F88F0-CC2A-4830-80A3-3ECA588EA382}"/>
              </a:ext>
            </a:extLst>
          </p:cNvPr>
          <p:cNvSpPr txBox="1"/>
          <p:nvPr/>
        </p:nvSpPr>
        <p:spPr>
          <a:xfrm>
            <a:off x="713064" y="2852257"/>
            <a:ext cx="95298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Один из ключевых аспектов для продажи растений - это фокус на визуальном контенте. Это означает, что такие сайты должны содержать много товаров и их фото, которые демонстрируют то,что клиент получает на выходе. Так же важным является постоянной обновление ассортимента магазина. И конечно же обратная связь со своими клиентами.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031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6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05056" y="354417"/>
            <a:ext cx="10588977" cy="205917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А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нализ предметной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области интернет торговли (2)</a:t>
            </a:r>
          </a:p>
          <a:p>
            <a:endParaRPr lang="ru-RU" sz="1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Анализ рынка конкурентов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53DC-2C79-45CF-A7A0-0E7D2B0ED75B}"/>
              </a:ext>
            </a:extLst>
          </p:cNvPr>
          <p:cNvSpPr txBox="1"/>
          <p:nvPr/>
        </p:nvSpPr>
        <p:spPr>
          <a:xfrm>
            <a:off x="6985591" y="1552372"/>
            <a:ext cx="440187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рынка конкурентов включает в себя ряд ключевых этапов, направленных на получение информации о конкурентной среде и определение стратегий для успешного выделения среди других участников рынка. Основные аспекты анализа конкурентов:</a:t>
            </a:r>
          </a:p>
          <a:p>
            <a:pPr algn="l"/>
            <a:endParaRPr lang="ru-RU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Конкурентов: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Определите основных конкурентов в вашей предметной области.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Уникальных Продуктов и Услуг: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Ценообразование: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Маркетинговые Стратегии: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Анализируйте маркетинговые стратегии конкурентов. 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Аудитория и Клиентская Лояльность: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Изучите, кто является целевой аудиторией для ваших конкурентов.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Технологические Решения</a:t>
            </a:r>
            <a:endParaRPr lang="ru-RU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D809C-88CD-4D5F-9A6E-53A4C08F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6" y="2170111"/>
            <a:ext cx="6237767" cy="34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9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7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05056" y="354417"/>
            <a:ext cx="10588977" cy="2059173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А</a:t>
            </a:r>
            <a:r>
              <a:rPr lang="ru-RU" sz="3600" b="1" dirty="0">
                <a:solidFill>
                  <a:schemeClr val="accent6">
                    <a:lumMod val="75000"/>
                  </a:schemeClr>
                </a:solidFill>
              </a:rPr>
              <a:t>нализ предметной 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области интернет торговли (2)</a:t>
            </a:r>
          </a:p>
          <a:p>
            <a:endParaRPr lang="ru-RU" sz="1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Анализ рынка конкурентов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653DC-2C79-45CF-A7A0-0E7D2B0ED75B}"/>
              </a:ext>
            </a:extLst>
          </p:cNvPr>
          <p:cNvSpPr txBox="1"/>
          <p:nvPr/>
        </p:nvSpPr>
        <p:spPr>
          <a:xfrm>
            <a:off x="4863176" y="2029427"/>
            <a:ext cx="61180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 итоге я выделил для себя основные аспекты, которые помогли мне в создании сайта.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Уникальные сорта растений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Экспертные советы и подсказки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 использования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Отзывы и рекомендации клиентов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с сообществом: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Если у вашего питомника есть активное онлайн-сообщество или форум, где любители садоводства могут делиться опытом и советами, подчеркните чувство общности. Это может создать лояльную клиентскую базу.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Специальные предложения и скидки:</a:t>
            </a:r>
            <a:r>
              <a:rPr lang="ru-RU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Если у вас есть эксклюзивные акции, комплексные предложения или программы лояльности, обязательно выделите их. Клиенты часто привлекаются сайтами, предлагающими дополнительную ценность за их покупки.</a:t>
            </a:r>
          </a:p>
          <a:p>
            <a:pPr algn="l">
              <a:buFont typeface="+mj-lt"/>
              <a:buAutoNum type="arabicPeriod"/>
            </a:pPr>
            <a:r>
              <a:rPr lang="ru-RU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Отзывчивая поддержка клиентов</a:t>
            </a:r>
            <a:endParaRPr lang="ru-RU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ru-RU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D809C-88CD-4D5F-9A6E-53A4C08F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56" y="2170112"/>
            <a:ext cx="3924999" cy="22433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3958AD-F964-4C44-8009-9C4993A54E70}"/>
              </a:ext>
            </a:extLst>
          </p:cNvPr>
          <p:cNvSpPr txBox="1"/>
          <p:nvPr/>
        </p:nvSpPr>
        <p:spPr>
          <a:xfrm>
            <a:off x="546334" y="4518128"/>
            <a:ext cx="3866276" cy="203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Как можно увидеть сайт в целом наполнен информацией, но много лишней, так же нет адекватного способа связи с клиентом, кроме номера телефона. Так же следует отметить «блеклость» и «невзрачность» самого сайта.</a:t>
            </a:r>
          </a:p>
        </p:txBody>
      </p:sp>
    </p:spTree>
    <p:extLst>
      <p:ext uri="{BB962C8B-B14F-4D97-AF65-F5344CB8AC3E}">
        <p14:creationId xmlns:p14="http://schemas.microsoft.com/office/powerpoint/2010/main" val="155494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accent2">
                    <a:lumMod val="50000"/>
                  </a:schemeClr>
                </a:solidFill>
              </a:rPr>
              <a:pPr/>
              <a:t>8</a:t>
            </a:fld>
            <a:endParaRPr lang="ru-RU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Информационная архитектура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Целевая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ru-RU" sz="3600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A49ED3-5643-D116-2CA9-4EDC12F6E18B}"/>
              </a:ext>
            </a:extLst>
          </p:cNvPr>
          <p:cNvSpPr txBox="1">
            <a:spLocks/>
          </p:cNvSpPr>
          <p:nvPr/>
        </p:nvSpPr>
        <p:spPr>
          <a:xfrm>
            <a:off x="677333" y="1399821"/>
            <a:ext cx="6095607" cy="44055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ru-RU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 для сайта садового питомника включает в себя широкий круг людей с интересом к садоводству, огородничеству и уходу за растениями. Вот несколько ключевых сегментов целевой аудитории:</a:t>
            </a:r>
          </a:p>
          <a:p>
            <a:pPr algn="l">
              <a:buFont typeface="+mj-lt"/>
              <a:buAutoNum type="arabicPeriod"/>
            </a:pPr>
            <a:r>
              <a:rPr lang="ru-RU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Любители Садоводства: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Это люди, увлеченные садоводством как хобби. Они могут быть заинтересованы в приобретении разнообразных и уникальных растений для украшения своего сада или огорода.</a:t>
            </a:r>
          </a:p>
          <a:p>
            <a:pPr algn="l">
              <a:buFont typeface="+mj-lt"/>
              <a:buAutoNum type="arabicPeriod"/>
            </a:pPr>
            <a:r>
              <a:rPr lang="ru-RU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Опытные Садоводы: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Этот сегмент включает в себя опытных садоводов, которые могут искать конкретные сорта растений, профессиональные советы по уходу и другие продукты, специализированные для продвинутого уровня садоводства.</a:t>
            </a:r>
          </a:p>
          <a:p>
            <a:pPr algn="l">
              <a:buFont typeface="+mj-lt"/>
              <a:buAutoNum type="arabicPeriod"/>
            </a:pPr>
            <a:r>
              <a:rPr lang="ru-RU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Новички в Садоводстве: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Люди, только начинающие заниматься садоводством, могут искать простые в уходе растения, советы для начинающих и базовое оборудование для своего первого сада.</a:t>
            </a:r>
          </a:p>
          <a:p>
            <a:pPr algn="l">
              <a:buFont typeface="+mj-lt"/>
              <a:buAutoNum type="arabicPeriod"/>
            </a:pPr>
            <a:r>
              <a:rPr lang="ru-RU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Ландшафтные Дизайнеры и Профессионалы: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Этот сегмент может включать в себя профессиональных садоводов, ландшафтных дизайнеров и архитекторов, которые ищут высококачественные растения для своих проектов.</a:t>
            </a:r>
          </a:p>
          <a:p>
            <a:pPr algn="l">
              <a:buFont typeface="+mj-lt"/>
              <a:buAutoNum type="arabicPeriod"/>
            </a:pPr>
            <a:r>
              <a:rPr lang="ru-RU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Любители Декоративных Растений: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Люди, интересующиеся использованием растений в интерьере, на балконах или террасах, могут также составлять часть целевой аудитории.</a:t>
            </a:r>
          </a:p>
          <a:p>
            <a:pPr algn="l">
              <a:buFont typeface="+mj-lt"/>
              <a:buAutoNum type="arabicPeriod"/>
            </a:pPr>
            <a:r>
              <a:rPr lang="ru-RU" sz="12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Экологически Осознанные Потребители:</a:t>
            </a:r>
            <a:r>
              <a:rPr lang="ru-RU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Те, кто ценит экологически чистые и устойчивые методы выращивания растений, могут быть заинтересованы в вашем подходе к устойчивому садоводству.</a:t>
            </a:r>
          </a:p>
          <a:p>
            <a:pPr algn="l"/>
            <a:r>
              <a:rPr lang="ru-RU" sz="1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Для эффективного привлечения целевой аудитории, рекомендуется создать контент и предложения, которые соответствуют интересам и потребностям каждого сегмента. Это может включать в себя информационные статьи, видеоуроки, специальные акции и продукты, ориентированные на удовлетворение потребностей каждой группы пользователей.</a:t>
            </a:r>
          </a:p>
          <a:p>
            <a:endParaRPr lang="ru-RU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A28AF4-FC1F-4FE8-A54C-EBB23795A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49" y="1399821"/>
            <a:ext cx="4846202" cy="357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54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6">
            <a:extLst>
              <a:ext uri="{FF2B5EF4-FFF2-40B4-BE49-F238E27FC236}">
                <a16:creationId xmlns:a16="http://schemas.microsoft.com/office/drawing/2014/main" id="{F1127A3D-DFE8-B3C4-0087-3FB997CD6D3A}"/>
              </a:ext>
            </a:extLst>
          </p:cNvPr>
          <p:cNvSpPr txBox="1">
            <a:spLocks/>
          </p:cNvSpPr>
          <p:nvPr/>
        </p:nvSpPr>
        <p:spPr>
          <a:xfrm>
            <a:off x="10852364" y="603262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A01664-6582-4CAD-B5C2-DE50A9430777}" type="slidenum">
              <a:rPr lang="ru-RU" sz="3600" smtClean="0">
                <a:solidFill>
                  <a:schemeClr val="tx1"/>
                </a:solidFill>
              </a:rPr>
              <a:pPr/>
              <a:t>9</a:t>
            </a:fld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49E6F1-8961-007F-2AF4-A8FE2B917B11}"/>
              </a:ext>
            </a:extLst>
          </p:cNvPr>
          <p:cNvSpPr txBox="1">
            <a:spLocks/>
          </p:cNvSpPr>
          <p:nvPr/>
        </p:nvSpPr>
        <p:spPr>
          <a:xfrm>
            <a:off x="677333" y="609600"/>
            <a:ext cx="10588977" cy="79022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1" dirty="0">
                <a:solidFill>
                  <a:schemeClr val="tx1"/>
                </a:solidFill>
              </a:rPr>
              <a:t>Информационная архитектура(</a:t>
            </a:r>
            <a:r>
              <a:rPr lang="en-US" b="1" dirty="0">
                <a:solidFill>
                  <a:schemeClr val="tx1"/>
                </a:solidFill>
              </a:rPr>
              <a:t>UML</a:t>
            </a:r>
            <a:r>
              <a:rPr lang="ru-RU" b="1" dirty="0">
                <a:solidFill>
                  <a:schemeClr val="tx1"/>
                </a:solidFill>
              </a:rPr>
              <a:t>)</a:t>
            </a:r>
            <a:endParaRPr lang="ru-RU" sz="3600" b="1" dirty="0">
              <a:solidFill>
                <a:schemeClr val="tx1"/>
              </a:solidFill>
            </a:endParaRPr>
          </a:p>
          <a:p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ADA82-B856-478B-A823-55BC1F617C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73" y="1477926"/>
            <a:ext cx="5539037" cy="416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F351F-C03F-4177-B450-4FE9E22EC013}"/>
              </a:ext>
            </a:extLst>
          </p:cNvPr>
          <p:cNvSpPr txBox="1"/>
          <p:nvPr/>
        </p:nvSpPr>
        <p:spPr>
          <a:xfrm>
            <a:off x="656297" y="1477926"/>
            <a:ext cx="468895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нашем случае посетитель веб-сайта может ознакомиться с информацией о магазине, просматривать список товаров, в том числе и товаров по акции, а также приобрести растение. Посетитель может стать покупателем, если он принимает решение о приобретении.</a:t>
            </a:r>
          </a:p>
          <a:p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Это базовая UML-диаграмма, и в зависимости от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конкретных требований сайта диаграмма может быть расширена или изменена. В нашем случае на ней изображено. В нашем случае посетитель веб-сайта может ознакомиться с информацией о магазине, просматривать список товаров, в том числе и товаров по акции, а также приобрести растение. Посетитель может стать покупателем, если он принимает решение о приобретении. Так же у нас есть Администратор, который может выполнять такие действия как: редактирование сайта, изменение его наполнения( разделы и т.д)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58457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689</TotalTime>
  <Words>1887</Words>
  <Application>Microsoft Office PowerPoint</Application>
  <PresentationFormat>Widescreen</PresentationFormat>
  <Paragraphs>158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Aptos</vt:lpstr>
      <vt:lpstr>Arial</vt:lpstr>
      <vt:lpstr>Calibri</vt:lpstr>
      <vt:lpstr>Montserrat Bold</vt:lpstr>
      <vt:lpstr>Times New Roman</vt:lpstr>
      <vt:lpstr>Trebuchet MS</vt:lpstr>
      <vt:lpstr>Trebuchet MS (Заголовки)</vt:lpstr>
      <vt:lpstr>Wingdings 3</vt:lpstr>
      <vt:lpstr>Аспект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Даниил Малинин</cp:lastModifiedBy>
  <cp:revision>68</cp:revision>
  <dcterms:created xsi:type="dcterms:W3CDTF">2023-06-20T13:42:50Z</dcterms:created>
  <dcterms:modified xsi:type="dcterms:W3CDTF">2024-01-19T10:00:30Z</dcterms:modified>
</cp:coreProperties>
</file>